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8" r:id="rId2"/>
    <p:sldId id="256" r:id="rId3"/>
    <p:sldId id="259" r:id="rId4"/>
    <p:sldId id="257" r:id="rId5"/>
    <p:sldId id="290" r:id="rId6"/>
    <p:sldId id="274" r:id="rId7"/>
    <p:sldId id="291" r:id="rId8"/>
    <p:sldId id="292" r:id="rId9"/>
    <p:sldId id="293" r:id="rId10"/>
    <p:sldId id="288" r:id="rId11"/>
    <p:sldId id="295" r:id="rId12"/>
    <p:sldId id="296" r:id="rId13"/>
    <p:sldId id="29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AF2DE-3ECD-E044-A6AF-A89EED0FA626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AFD71-20DF-6D4C-8E0E-1C0040CC2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7ACA-629F-364F-8D45-1A4C78B527B5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988-F5A8-1743-A596-D4959C16C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7ACA-629F-364F-8D45-1A4C78B527B5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988-F5A8-1743-A596-D4959C16C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7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7ACA-629F-364F-8D45-1A4C78B527B5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988-F5A8-1743-A596-D4959C16C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4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7ACA-629F-364F-8D45-1A4C78B527B5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988-F5A8-1743-A596-D4959C16C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9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7ACA-629F-364F-8D45-1A4C78B527B5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988-F5A8-1743-A596-D4959C16C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81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7ACA-629F-364F-8D45-1A4C78B527B5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988-F5A8-1743-A596-D4959C16C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9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7ACA-629F-364F-8D45-1A4C78B527B5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988-F5A8-1743-A596-D4959C16C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6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7ACA-629F-364F-8D45-1A4C78B527B5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988-F5A8-1743-A596-D4959C16C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4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7ACA-629F-364F-8D45-1A4C78B527B5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988-F5A8-1743-A596-D4959C16C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6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7ACA-629F-364F-8D45-1A4C78B527B5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988-F5A8-1743-A596-D4959C16C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3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7ACA-629F-364F-8D45-1A4C78B527B5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988-F5A8-1743-A596-D4959C16C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97ACA-629F-364F-8D45-1A4C78B527B5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56988-F5A8-1743-A596-D4959C16C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0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noFill/>
          </a:ln>
        </p:spPr>
      </p:pic>
      <p:sp>
        <p:nvSpPr>
          <p:cNvPr id="6" name="Rectangle 5"/>
          <p:cNvSpPr/>
          <p:nvPr/>
        </p:nvSpPr>
        <p:spPr>
          <a:xfrm>
            <a:off x="2848708" y="3821723"/>
            <a:ext cx="6494584" cy="70338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1015" y="257908"/>
            <a:ext cx="11723077" cy="6307015"/>
          </a:xfrm>
          <a:prstGeom prst="rect">
            <a:avLst/>
          </a:prstGeom>
          <a:noFill/>
          <a:ln w="76200">
            <a:solidFill>
              <a:srgbClr val="FFF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86554" y="5169877"/>
            <a:ext cx="4759569" cy="12074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07777" y="440101"/>
            <a:ext cx="535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Matthew 16:24-27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830" y="3994898"/>
            <a:ext cx="116410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F300"/>
                </a:solidFill>
              </a:rPr>
              <a:t>No Small Call...</a:t>
            </a:r>
          </a:p>
          <a:p>
            <a:pPr algn="ctr"/>
            <a:r>
              <a:rPr lang="en-US" sz="6600" b="1" dirty="0" smtClean="0">
                <a:solidFill>
                  <a:srgbClr val="FFF300"/>
                </a:solidFill>
              </a:rPr>
              <a:t>God Has Big Plans For You</a:t>
            </a:r>
            <a:endParaRPr lang="en-US" sz="6600" b="1" dirty="0">
              <a:solidFill>
                <a:srgbClr val="FFF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90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099389" cy="6858000"/>
          </a:xfrm>
        </p:spPr>
      </p:pic>
      <p:sp>
        <p:nvSpPr>
          <p:cNvPr id="6" name="TextBox 5"/>
          <p:cNvSpPr txBox="1"/>
          <p:nvPr/>
        </p:nvSpPr>
        <p:spPr>
          <a:xfrm>
            <a:off x="4060004" y="582080"/>
            <a:ext cx="80926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u="sng" dirty="0" smtClean="0">
                <a:solidFill>
                  <a:schemeClr val="bg1"/>
                </a:solidFill>
              </a:rPr>
              <a:t>STATUS</a:t>
            </a:r>
            <a:endParaRPr lang="en-US" sz="8800" b="1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4661" y="2381518"/>
            <a:ext cx="81679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4800" b="1" dirty="0" smtClean="0">
                <a:solidFill>
                  <a:schemeClr val="bg1"/>
                </a:solidFill>
              </a:rPr>
              <a:t>Casual</a:t>
            </a:r>
          </a:p>
          <a:p>
            <a:pPr marL="914400" indent="-914400" algn="ctr">
              <a:buAutoNum type="arabicPeriod"/>
            </a:pP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61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099389" cy="6858000"/>
          </a:xfrm>
        </p:spPr>
      </p:pic>
      <p:sp>
        <p:nvSpPr>
          <p:cNvPr id="6" name="TextBox 5"/>
          <p:cNvSpPr txBox="1"/>
          <p:nvPr/>
        </p:nvSpPr>
        <p:spPr>
          <a:xfrm>
            <a:off x="4060004" y="582080"/>
            <a:ext cx="80926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u="sng" dirty="0" smtClean="0">
                <a:solidFill>
                  <a:schemeClr val="bg1"/>
                </a:solidFill>
              </a:rPr>
              <a:t>STATUS</a:t>
            </a:r>
            <a:endParaRPr lang="en-US" sz="8800" b="1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4661" y="2381518"/>
            <a:ext cx="81679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4800" b="1" dirty="0" smtClean="0">
                <a:solidFill>
                  <a:schemeClr val="bg1"/>
                </a:solidFill>
              </a:rPr>
              <a:t>Casual</a:t>
            </a:r>
          </a:p>
          <a:p>
            <a:pPr marL="914400" indent="-914400" algn="ctr">
              <a:buAutoNum type="arabicPeriod"/>
            </a:pPr>
            <a:endParaRPr lang="en-US" sz="4800" b="1" dirty="0">
              <a:solidFill>
                <a:schemeClr val="bg1"/>
              </a:solidFill>
            </a:endParaRPr>
          </a:p>
          <a:p>
            <a:pPr marL="914400" indent="-914400" algn="ctr">
              <a:buAutoNum type="arabicPeriod"/>
            </a:pPr>
            <a:r>
              <a:rPr lang="en-US" sz="4800" b="1" dirty="0" smtClean="0">
                <a:solidFill>
                  <a:schemeClr val="bg1"/>
                </a:solidFill>
              </a:rPr>
              <a:t>Committed</a:t>
            </a:r>
          </a:p>
        </p:txBody>
      </p:sp>
    </p:spTree>
    <p:extLst>
      <p:ext uri="{BB962C8B-B14F-4D97-AF65-F5344CB8AC3E}">
        <p14:creationId xmlns:p14="http://schemas.microsoft.com/office/powerpoint/2010/main" val="2730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099389" cy="6858000"/>
          </a:xfrm>
        </p:spPr>
      </p:pic>
      <p:sp>
        <p:nvSpPr>
          <p:cNvPr id="6" name="TextBox 5"/>
          <p:cNvSpPr txBox="1"/>
          <p:nvPr/>
        </p:nvSpPr>
        <p:spPr>
          <a:xfrm>
            <a:off x="4060004" y="582080"/>
            <a:ext cx="80926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u="sng" dirty="0" smtClean="0">
                <a:solidFill>
                  <a:schemeClr val="bg1"/>
                </a:solidFill>
              </a:rPr>
              <a:t>STATUS</a:t>
            </a:r>
            <a:endParaRPr lang="en-US" sz="8800" b="1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4661" y="2381518"/>
            <a:ext cx="81679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4800" b="1" dirty="0" smtClean="0">
                <a:solidFill>
                  <a:schemeClr val="bg1"/>
                </a:solidFill>
              </a:rPr>
              <a:t>Casual</a:t>
            </a:r>
          </a:p>
          <a:p>
            <a:pPr marL="914400" indent="-914400" algn="ctr">
              <a:buAutoNum type="arabicPeriod"/>
            </a:pPr>
            <a:endParaRPr lang="en-US" sz="4800" b="1" dirty="0">
              <a:solidFill>
                <a:schemeClr val="bg1"/>
              </a:solidFill>
            </a:endParaRPr>
          </a:p>
          <a:p>
            <a:pPr marL="914400" indent="-914400" algn="ctr">
              <a:buAutoNum type="arabicPeriod"/>
            </a:pPr>
            <a:r>
              <a:rPr lang="en-US" sz="4800" b="1" dirty="0" smtClean="0">
                <a:solidFill>
                  <a:schemeClr val="bg1"/>
                </a:solidFill>
              </a:rPr>
              <a:t>Committed</a:t>
            </a:r>
          </a:p>
          <a:p>
            <a:pPr marL="914400" indent="-914400" algn="ctr">
              <a:buAutoNum type="arabicPeriod"/>
            </a:pPr>
            <a:endParaRPr lang="en-US" sz="4800" b="1" dirty="0">
              <a:solidFill>
                <a:schemeClr val="bg1"/>
              </a:solidFill>
            </a:endParaRPr>
          </a:p>
          <a:p>
            <a:pPr marL="914400" indent="-914400" algn="ctr">
              <a:buAutoNum type="arabicPeriod"/>
            </a:pPr>
            <a:r>
              <a:rPr lang="en-US" sz="4800" b="1" dirty="0" smtClean="0">
                <a:solidFill>
                  <a:schemeClr val="bg1"/>
                </a:solidFill>
              </a:rPr>
              <a:t>Considering</a:t>
            </a:r>
          </a:p>
        </p:txBody>
      </p:sp>
    </p:spTree>
    <p:extLst>
      <p:ext uri="{BB962C8B-B14F-4D97-AF65-F5344CB8AC3E}">
        <p14:creationId xmlns:p14="http://schemas.microsoft.com/office/powerpoint/2010/main" val="9227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noFill/>
          </a:ln>
        </p:spPr>
      </p:pic>
      <p:sp>
        <p:nvSpPr>
          <p:cNvPr id="6" name="Rectangle 5"/>
          <p:cNvSpPr/>
          <p:nvPr/>
        </p:nvSpPr>
        <p:spPr>
          <a:xfrm>
            <a:off x="2848708" y="3821723"/>
            <a:ext cx="6494584" cy="70338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1015" y="257908"/>
            <a:ext cx="11723077" cy="6307015"/>
          </a:xfrm>
          <a:prstGeom prst="rect">
            <a:avLst/>
          </a:prstGeom>
          <a:noFill/>
          <a:ln w="76200">
            <a:solidFill>
              <a:srgbClr val="FFF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86554" y="5169877"/>
            <a:ext cx="4759569" cy="12074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07777" y="440101"/>
            <a:ext cx="535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Matthew 16:24-27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830" y="3994898"/>
            <a:ext cx="116410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F300"/>
                </a:solidFill>
              </a:rPr>
              <a:t>No Small Call...</a:t>
            </a:r>
          </a:p>
          <a:p>
            <a:pPr algn="ctr"/>
            <a:r>
              <a:rPr lang="en-US" sz="6600" b="1" dirty="0" smtClean="0">
                <a:solidFill>
                  <a:srgbClr val="FFF300"/>
                </a:solidFill>
              </a:rPr>
              <a:t>God Has Big Plans For You</a:t>
            </a:r>
            <a:endParaRPr lang="en-US" sz="6600" b="1" dirty="0">
              <a:solidFill>
                <a:srgbClr val="FFF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3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1"/>
            <a:ext cx="12192000" cy="6857999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743200" cy="24266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43202" y="0"/>
            <a:ext cx="9448798" cy="233624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743201" y="2336247"/>
            <a:ext cx="9448799" cy="33682"/>
          </a:xfrm>
          <a:prstGeom prst="line">
            <a:avLst/>
          </a:prstGeom>
          <a:ln w="76200">
            <a:solidFill>
              <a:srgbClr val="FFF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16923" y="674254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Matthew 16:24-27</a:t>
            </a:r>
            <a:endParaRPr lang="en-US" sz="6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89019" y="2719626"/>
            <a:ext cx="120864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24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>
                <a:solidFill>
                  <a:schemeClr val="bg1"/>
                </a:solidFill>
              </a:rPr>
              <a:t>Then Jesus told his disciples, “If anyone would come after me, let him deny himself and take up his cross and follow me</a:t>
            </a:r>
            <a:r>
              <a:rPr lang="en-US" sz="4000" b="1" dirty="0" smtClean="0">
                <a:solidFill>
                  <a:schemeClr val="bg1"/>
                </a:solidFill>
              </a:rPr>
              <a:t>.” 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25</a:t>
            </a:r>
            <a:r>
              <a:rPr lang="en-US" sz="4000" b="1" dirty="0">
                <a:solidFill>
                  <a:schemeClr val="bg1"/>
                </a:solidFill>
              </a:rPr>
              <a:t> </a:t>
            </a:r>
            <a:r>
              <a:rPr lang="en-US" sz="4000" b="1" dirty="0" smtClean="0">
                <a:solidFill>
                  <a:schemeClr val="bg1"/>
                </a:solidFill>
              </a:rPr>
              <a:t>“For </a:t>
            </a:r>
            <a:r>
              <a:rPr lang="en-US" sz="4000" b="1" dirty="0">
                <a:solidFill>
                  <a:schemeClr val="bg1"/>
                </a:solidFill>
              </a:rPr>
              <a:t>whoever would save his </a:t>
            </a:r>
            <a:r>
              <a:rPr lang="en-US" sz="4000" b="1" dirty="0" smtClean="0">
                <a:solidFill>
                  <a:schemeClr val="bg1"/>
                </a:solidFill>
              </a:rPr>
              <a:t>life will </a:t>
            </a:r>
            <a:r>
              <a:rPr lang="en-US" sz="4000" b="1" dirty="0">
                <a:solidFill>
                  <a:schemeClr val="bg1"/>
                </a:solidFill>
              </a:rPr>
              <a:t>lose it, but whoever loses his life for my sake will find it</a:t>
            </a:r>
            <a:r>
              <a:rPr lang="en-US" sz="4000" b="1" dirty="0" smtClean="0">
                <a:solidFill>
                  <a:schemeClr val="bg1"/>
                </a:solidFill>
              </a:rPr>
              <a:t>.” 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45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1"/>
            <a:ext cx="12192000" cy="6857999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743200" cy="24266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43202" y="0"/>
            <a:ext cx="9448798" cy="233624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743201" y="2336247"/>
            <a:ext cx="9448799" cy="33682"/>
          </a:xfrm>
          <a:prstGeom prst="line">
            <a:avLst/>
          </a:prstGeom>
          <a:ln w="76200">
            <a:solidFill>
              <a:srgbClr val="FFF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16923" y="674254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Matthew 16:24-27</a:t>
            </a:r>
            <a:endParaRPr lang="en-US" sz="6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5508" y="2457298"/>
            <a:ext cx="120864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26</a:t>
            </a:r>
            <a:r>
              <a:rPr lang="en-US" sz="4000" b="1" dirty="0">
                <a:solidFill>
                  <a:schemeClr val="bg1"/>
                </a:solidFill>
              </a:rPr>
              <a:t> </a:t>
            </a:r>
            <a:r>
              <a:rPr lang="en-US" sz="4000" b="1" dirty="0" smtClean="0">
                <a:solidFill>
                  <a:schemeClr val="bg1"/>
                </a:solidFill>
              </a:rPr>
              <a:t>“For </a:t>
            </a:r>
            <a:r>
              <a:rPr lang="en-US" sz="4000" b="1" dirty="0">
                <a:solidFill>
                  <a:schemeClr val="bg1"/>
                </a:solidFill>
              </a:rPr>
              <a:t>what will it profit a man if he gains the whole world and forfeits his soul? Or what shall a man give in return for his </a:t>
            </a:r>
            <a:r>
              <a:rPr lang="en-US" sz="4000" b="1" dirty="0" smtClean="0">
                <a:solidFill>
                  <a:schemeClr val="bg1"/>
                </a:solidFill>
              </a:rPr>
              <a:t>soul?” 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27</a:t>
            </a:r>
            <a:r>
              <a:rPr lang="en-US" sz="4000" b="1" dirty="0">
                <a:solidFill>
                  <a:schemeClr val="bg1"/>
                </a:solidFill>
              </a:rPr>
              <a:t> </a:t>
            </a:r>
            <a:r>
              <a:rPr lang="en-US" sz="4000" b="1" dirty="0" smtClean="0">
                <a:solidFill>
                  <a:schemeClr val="bg1"/>
                </a:solidFill>
              </a:rPr>
              <a:t> “For </a:t>
            </a:r>
            <a:r>
              <a:rPr lang="en-US" sz="4000" b="1" dirty="0">
                <a:solidFill>
                  <a:schemeClr val="bg1"/>
                </a:solidFill>
              </a:rPr>
              <a:t>the Son of Man is going to come with his angels in the glory of his Father, and then he will repay each person according to what he has done</a:t>
            </a:r>
            <a:r>
              <a:rPr lang="en-US" sz="4000" b="1" dirty="0" smtClean="0">
                <a:solidFill>
                  <a:schemeClr val="bg1"/>
                </a:solidFill>
              </a:rPr>
              <a:t>.”</a:t>
            </a:r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2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099389" cy="6858000"/>
          </a:xfrm>
        </p:spPr>
      </p:pic>
      <p:sp>
        <p:nvSpPr>
          <p:cNvPr id="6" name="TextBox 5"/>
          <p:cNvSpPr txBox="1"/>
          <p:nvPr/>
        </p:nvSpPr>
        <p:spPr>
          <a:xfrm>
            <a:off x="3952784" y="2055813"/>
            <a:ext cx="809261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algn="ctr">
              <a:buFont typeface="+mj-lt"/>
              <a:buAutoNum type="romanUcPeriod"/>
            </a:pPr>
            <a:r>
              <a:rPr lang="en-US" sz="6600" b="1" dirty="0" smtClean="0">
                <a:solidFill>
                  <a:schemeClr val="bg1"/>
                </a:solidFill>
              </a:rPr>
              <a:t>Jesus Calls Us To </a:t>
            </a:r>
            <a:r>
              <a:rPr lang="en-US" sz="6600" b="1" u="sng" dirty="0" smtClean="0">
                <a:solidFill>
                  <a:schemeClr val="bg1"/>
                </a:solidFill>
              </a:rPr>
              <a:t>Deny</a:t>
            </a:r>
            <a:r>
              <a:rPr lang="en-US" sz="6600" b="1" dirty="0" smtClean="0">
                <a:solidFill>
                  <a:schemeClr val="bg1"/>
                </a:solidFill>
              </a:rPr>
              <a:t> Self. (vs. 24) “Deny”</a:t>
            </a:r>
          </a:p>
          <a:p>
            <a:pPr marL="857250" indent="-857250">
              <a:buFont typeface="+mj-lt"/>
              <a:buAutoNum type="romanUcPeriod"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6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1"/>
            <a:ext cx="12192000" cy="6857999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743200" cy="24266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43202" y="0"/>
            <a:ext cx="9448798" cy="233624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743201" y="2336247"/>
            <a:ext cx="9448799" cy="33682"/>
          </a:xfrm>
          <a:prstGeom prst="line">
            <a:avLst/>
          </a:prstGeom>
          <a:ln w="76200">
            <a:solidFill>
              <a:srgbClr val="FFF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43201" y="753973"/>
            <a:ext cx="9448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mtClean="0"/>
              <a:t>Matthew 16:24</a:t>
            </a:r>
            <a:endParaRPr lang="en-US" sz="6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5508" y="3747041"/>
            <a:ext cx="120864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24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>
                <a:solidFill>
                  <a:schemeClr val="bg1"/>
                </a:solidFill>
              </a:rPr>
              <a:t>Then Jesus told his disciples, “If anyone would come after me, let him deny himself and take up his cross and follow me</a:t>
            </a:r>
            <a:r>
              <a:rPr lang="en-US" sz="4000" b="1" dirty="0" smtClean="0">
                <a:solidFill>
                  <a:schemeClr val="bg1"/>
                </a:solidFill>
              </a:rPr>
              <a:t>.” </a:t>
            </a: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70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099389" cy="6858000"/>
          </a:xfrm>
        </p:spPr>
      </p:pic>
      <p:sp>
        <p:nvSpPr>
          <p:cNvPr id="6" name="TextBox 5"/>
          <p:cNvSpPr txBox="1"/>
          <p:nvPr/>
        </p:nvSpPr>
        <p:spPr>
          <a:xfrm>
            <a:off x="4020357" y="1981408"/>
            <a:ext cx="809261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algn="ctr">
              <a:buFont typeface="+mj-lt"/>
              <a:buAutoNum type="romanUcPeriod" startAt="2"/>
            </a:pPr>
            <a:r>
              <a:rPr lang="en-US" sz="6600" b="1" dirty="0" smtClean="0">
                <a:solidFill>
                  <a:schemeClr val="bg1"/>
                </a:solidFill>
              </a:rPr>
              <a:t>Jesus Calls Us To </a:t>
            </a:r>
            <a:r>
              <a:rPr lang="en-US" sz="6600" b="1" u="sng" dirty="0" smtClean="0">
                <a:solidFill>
                  <a:schemeClr val="bg1"/>
                </a:solidFill>
              </a:rPr>
              <a:t>Die</a:t>
            </a:r>
            <a:r>
              <a:rPr lang="en-US" sz="6600" b="1" dirty="0" smtClean="0">
                <a:solidFill>
                  <a:schemeClr val="bg1"/>
                </a:solidFill>
              </a:rPr>
              <a:t> To Self. (vs. 24) “Cross”</a:t>
            </a:r>
          </a:p>
          <a:p>
            <a:pPr marL="857250" indent="-857250" algn="ctr">
              <a:buFont typeface="+mj-lt"/>
              <a:buAutoNum type="romanUcPeriod" startAt="2"/>
            </a:pPr>
            <a:endParaRPr lang="en-US" sz="6600" b="1" dirty="0">
              <a:solidFill>
                <a:schemeClr val="bg1"/>
              </a:solidFill>
            </a:endParaRPr>
          </a:p>
          <a:p>
            <a:pPr marL="857250" indent="-857250" algn="ctr">
              <a:buFont typeface="+mj-lt"/>
              <a:buAutoNum type="romanUcPeriod" startAt="2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7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1"/>
            <a:ext cx="12192000" cy="6857999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743200" cy="24266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43202" y="0"/>
            <a:ext cx="9448798" cy="233624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743201" y="2336247"/>
            <a:ext cx="9448799" cy="33682"/>
          </a:xfrm>
          <a:prstGeom prst="line">
            <a:avLst/>
          </a:prstGeom>
          <a:ln w="76200">
            <a:solidFill>
              <a:srgbClr val="FFF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43201" y="753973"/>
            <a:ext cx="9448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mtClean="0"/>
              <a:t>Matthew 16:24</a:t>
            </a:r>
            <a:endParaRPr lang="en-US" sz="6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5508" y="3747041"/>
            <a:ext cx="120864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24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>
                <a:solidFill>
                  <a:schemeClr val="bg1"/>
                </a:solidFill>
              </a:rPr>
              <a:t>Then Jesus told his disciples, “If anyone would come after me, let him deny himself and take up his cross and follow me</a:t>
            </a:r>
            <a:r>
              <a:rPr lang="en-US" sz="4000" b="1" dirty="0" smtClean="0">
                <a:solidFill>
                  <a:schemeClr val="bg1"/>
                </a:solidFill>
              </a:rPr>
              <a:t>.” </a:t>
            </a: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96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099389" cy="6858000"/>
          </a:xfrm>
        </p:spPr>
      </p:pic>
      <p:sp>
        <p:nvSpPr>
          <p:cNvPr id="6" name="TextBox 5"/>
          <p:cNvSpPr txBox="1"/>
          <p:nvPr/>
        </p:nvSpPr>
        <p:spPr>
          <a:xfrm>
            <a:off x="3693560" y="1981408"/>
            <a:ext cx="828781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ctr">
              <a:buFont typeface="+mj-lt"/>
              <a:buAutoNum type="romanUcPeriod" startAt="3"/>
            </a:pPr>
            <a:r>
              <a:rPr lang="en-US" sz="6600" b="1" dirty="0" smtClean="0">
                <a:solidFill>
                  <a:schemeClr val="bg1"/>
                </a:solidFill>
              </a:rPr>
              <a:t>Jesus Calls Us To </a:t>
            </a:r>
            <a:r>
              <a:rPr lang="en-US" sz="6600" b="1" u="sng" dirty="0" smtClean="0">
                <a:solidFill>
                  <a:schemeClr val="bg1"/>
                </a:solidFill>
              </a:rPr>
              <a:t>Devote</a:t>
            </a:r>
            <a:r>
              <a:rPr lang="en-US" sz="6600" b="1" dirty="0" smtClean="0">
                <a:solidFill>
                  <a:schemeClr val="bg1"/>
                </a:solidFill>
              </a:rPr>
              <a:t> Self. (vs. 24) “Follow”</a:t>
            </a:r>
          </a:p>
          <a:p>
            <a:pPr marL="857250" indent="-857250" algn="ctr">
              <a:buFont typeface="+mj-lt"/>
              <a:buAutoNum type="romanUcPeriod" startAt="3"/>
            </a:pPr>
            <a:endParaRPr lang="en-US" sz="6600" b="1" dirty="0">
              <a:solidFill>
                <a:schemeClr val="bg1"/>
              </a:solidFill>
            </a:endParaRPr>
          </a:p>
          <a:p>
            <a:pPr marL="857250" indent="-857250" algn="ctr">
              <a:buFont typeface="+mj-lt"/>
              <a:buAutoNum type="romanUcPeriod" startAt="3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79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1"/>
            <a:ext cx="12192000" cy="6857999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743200" cy="24266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43202" y="0"/>
            <a:ext cx="9448798" cy="233624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743201" y="2336247"/>
            <a:ext cx="9448799" cy="33682"/>
          </a:xfrm>
          <a:prstGeom prst="line">
            <a:avLst/>
          </a:prstGeom>
          <a:ln w="76200">
            <a:solidFill>
              <a:srgbClr val="FFF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43201" y="753973"/>
            <a:ext cx="9448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mtClean="0"/>
              <a:t>Matthew 16:24</a:t>
            </a:r>
            <a:endParaRPr lang="en-US" sz="6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5508" y="3747041"/>
            <a:ext cx="120864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24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>
                <a:solidFill>
                  <a:schemeClr val="bg1"/>
                </a:solidFill>
              </a:rPr>
              <a:t>Then Jesus told his disciples, “If anyone would come after me, let him deny himself and take up his cross and follow me</a:t>
            </a:r>
            <a:r>
              <a:rPr lang="en-US" sz="4000" b="1" dirty="0" smtClean="0">
                <a:solidFill>
                  <a:schemeClr val="bg1"/>
                </a:solidFill>
              </a:rPr>
              <a:t>.” </a:t>
            </a: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13078</TotalTime>
  <Words>203</Words>
  <Application>Microsoft Macintosh PowerPoint</Application>
  <PresentationFormat>Widescreen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Huff</dc:creator>
  <cp:lastModifiedBy>Jason Huff</cp:lastModifiedBy>
  <cp:revision>15</cp:revision>
  <dcterms:created xsi:type="dcterms:W3CDTF">2017-11-03T23:03:49Z</dcterms:created>
  <dcterms:modified xsi:type="dcterms:W3CDTF">2017-11-28T20:25:28Z</dcterms:modified>
</cp:coreProperties>
</file>